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7" r:id="rId2"/>
  </p:sldMasterIdLst>
  <p:notesMasterIdLst>
    <p:notesMasterId r:id="rId30"/>
  </p:notesMasterIdLst>
  <p:sldIdLst>
    <p:sldId id="256" r:id="rId3"/>
    <p:sldId id="263" r:id="rId4"/>
    <p:sldId id="271" r:id="rId5"/>
    <p:sldId id="257" r:id="rId6"/>
    <p:sldId id="265" r:id="rId7"/>
    <p:sldId id="268" r:id="rId8"/>
    <p:sldId id="270" r:id="rId9"/>
    <p:sldId id="259" r:id="rId10"/>
    <p:sldId id="267" r:id="rId11"/>
    <p:sldId id="260" r:id="rId12"/>
    <p:sldId id="279" r:id="rId13"/>
    <p:sldId id="282" r:id="rId14"/>
    <p:sldId id="283" r:id="rId15"/>
    <p:sldId id="284" r:id="rId16"/>
    <p:sldId id="285" r:id="rId17"/>
    <p:sldId id="277" r:id="rId18"/>
    <p:sldId id="262" r:id="rId19"/>
    <p:sldId id="280" r:id="rId20"/>
    <p:sldId id="278" r:id="rId21"/>
    <p:sldId id="275" r:id="rId22"/>
    <p:sldId id="272" r:id="rId23"/>
    <p:sldId id="288" r:id="rId24"/>
    <p:sldId id="287" r:id="rId25"/>
    <p:sldId id="273" r:id="rId26"/>
    <p:sldId id="274" r:id="rId27"/>
    <p:sldId id="281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/>
    <p:restoredTop sz="83345" autoAdjust="0"/>
  </p:normalViewPr>
  <p:slideViewPr>
    <p:cSldViewPr snapToGrid="0" snapToObjects="1">
      <p:cViewPr varScale="1">
        <p:scale>
          <a:sx n="102" d="100"/>
          <a:sy n="102" d="100"/>
        </p:scale>
        <p:origin x="82" y="18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B74EA-26CF-4796-B863-9223014EEFA2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080634-D34F-4D4E-948B-CAC96FD7EB9F}">
      <dgm:prSet/>
      <dgm:spPr/>
      <dgm:t>
        <a:bodyPr/>
        <a:lstStyle/>
        <a:p>
          <a:r>
            <a:rPr lang="en-US"/>
            <a:t>Developing a way to quickly and accurately gather public sentiment on new movies.</a:t>
          </a:r>
        </a:p>
      </dgm:t>
    </dgm:pt>
    <dgm:pt modelId="{33CCDB41-B14F-4C5F-8BAA-13572BA05B4C}" type="parTrans" cxnId="{2F0A5805-8953-45BF-9D3A-42EA44DD2888}">
      <dgm:prSet/>
      <dgm:spPr/>
      <dgm:t>
        <a:bodyPr/>
        <a:lstStyle/>
        <a:p>
          <a:endParaRPr lang="en-US"/>
        </a:p>
      </dgm:t>
    </dgm:pt>
    <dgm:pt modelId="{FCF7730D-3710-4FB1-AC5E-78F1F3A99014}" type="sibTrans" cxnId="{2F0A5805-8953-45BF-9D3A-42EA44DD2888}">
      <dgm:prSet/>
      <dgm:spPr/>
      <dgm:t>
        <a:bodyPr/>
        <a:lstStyle/>
        <a:p>
          <a:endParaRPr lang="en-US"/>
        </a:p>
      </dgm:t>
    </dgm:pt>
    <dgm:pt modelId="{27D548B6-87A3-4A87-A188-77636C2A9C3C}">
      <dgm:prSet/>
      <dgm:spPr/>
      <dgm:t>
        <a:bodyPr/>
        <a:lstStyle/>
        <a:p>
          <a:r>
            <a:rPr lang="en-US"/>
            <a:t>Applications: </a:t>
          </a:r>
        </a:p>
      </dgm:t>
    </dgm:pt>
    <dgm:pt modelId="{05430F66-EB4D-4DC3-880E-3CADB2BAEFA6}" type="parTrans" cxnId="{612F044E-CB9E-4D24-BDA6-411B3C7A3248}">
      <dgm:prSet/>
      <dgm:spPr/>
      <dgm:t>
        <a:bodyPr/>
        <a:lstStyle/>
        <a:p>
          <a:endParaRPr lang="en-US"/>
        </a:p>
      </dgm:t>
    </dgm:pt>
    <dgm:pt modelId="{EF71810E-374F-435F-B59C-206B28FC82F7}" type="sibTrans" cxnId="{612F044E-CB9E-4D24-BDA6-411B3C7A3248}">
      <dgm:prSet/>
      <dgm:spPr/>
      <dgm:t>
        <a:bodyPr/>
        <a:lstStyle/>
        <a:p>
          <a:endParaRPr lang="en-US"/>
        </a:p>
      </dgm:t>
    </dgm:pt>
    <dgm:pt modelId="{64336C55-BE50-4944-86B1-95960CA2B275}">
      <dgm:prSet/>
      <dgm:spPr/>
      <dgm:t>
        <a:bodyPr/>
        <a:lstStyle/>
        <a:p>
          <a:r>
            <a:rPr lang="en-US"/>
            <a:t>Allocating ad revenue</a:t>
          </a:r>
        </a:p>
      </dgm:t>
    </dgm:pt>
    <dgm:pt modelId="{15BA58C7-865B-449B-B47A-89E5F24FDC48}" type="parTrans" cxnId="{61D92AB1-6917-4794-8657-0EFF7678C93C}">
      <dgm:prSet/>
      <dgm:spPr/>
      <dgm:t>
        <a:bodyPr/>
        <a:lstStyle/>
        <a:p>
          <a:endParaRPr lang="en-US"/>
        </a:p>
      </dgm:t>
    </dgm:pt>
    <dgm:pt modelId="{089A4DE6-BB18-4790-8073-0FB18F14E49E}" type="sibTrans" cxnId="{61D92AB1-6917-4794-8657-0EFF7678C93C}">
      <dgm:prSet/>
      <dgm:spPr/>
      <dgm:t>
        <a:bodyPr/>
        <a:lstStyle/>
        <a:p>
          <a:endParaRPr lang="en-US"/>
        </a:p>
      </dgm:t>
    </dgm:pt>
    <dgm:pt modelId="{6B450392-E6C8-4D68-BD52-8054C127599F}">
      <dgm:prSet/>
      <dgm:spPr/>
      <dgm:t>
        <a:bodyPr/>
        <a:lstStyle/>
        <a:p>
          <a:r>
            <a:rPr lang="en-US" dirty="0"/>
            <a:t>Recommender Systems</a:t>
          </a:r>
        </a:p>
      </dgm:t>
    </dgm:pt>
    <dgm:pt modelId="{D7A8E492-89F0-4836-9D63-91B0B40FC397}" type="parTrans" cxnId="{59F55860-0BDA-4BE5-A7E8-A990C52AF0D9}">
      <dgm:prSet/>
      <dgm:spPr/>
      <dgm:t>
        <a:bodyPr/>
        <a:lstStyle/>
        <a:p>
          <a:endParaRPr lang="en-US"/>
        </a:p>
      </dgm:t>
    </dgm:pt>
    <dgm:pt modelId="{9D0FD383-B391-41D6-AB09-DCE5DA3BB2A3}" type="sibTrans" cxnId="{59F55860-0BDA-4BE5-A7E8-A990C52AF0D9}">
      <dgm:prSet/>
      <dgm:spPr/>
      <dgm:t>
        <a:bodyPr/>
        <a:lstStyle/>
        <a:p>
          <a:endParaRPr lang="en-US"/>
        </a:p>
      </dgm:t>
    </dgm:pt>
    <dgm:pt modelId="{71744BEF-1179-454B-82A2-E889ED802E46}">
      <dgm:prSet/>
      <dgm:spPr/>
      <dgm:t>
        <a:bodyPr/>
        <a:lstStyle/>
        <a:p>
          <a:r>
            <a:rPr lang="en-US"/>
            <a:t>Reduce reliance on tele-research</a:t>
          </a:r>
        </a:p>
      </dgm:t>
    </dgm:pt>
    <dgm:pt modelId="{2391BCFC-8187-4DC5-ABB0-B581458E623A}" type="parTrans" cxnId="{DE2EE5E4-B209-4F35-80DB-3126FD7C4018}">
      <dgm:prSet/>
      <dgm:spPr/>
      <dgm:t>
        <a:bodyPr/>
        <a:lstStyle/>
        <a:p>
          <a:endParaRPr lang="en-US"/>
        </a:p>
      </dgm:t>
    </dgm:pt>
    <dgm:pt modelId="{B856D5F7-A371-4F22-A8A7-2AEB7769CAF0}" type="sibTrans" cxnId="{DE2EE5E4-B209-4F35-80DB-3126FD7C4018}">
      <dgm:prSet/>
      <dgm:spPr/>
      <dgm:t>
        <a:bodyPr/>
        <a:lstStyle/>
        <a:p>
          <a:endParaRPr lang="en-US"/>
        </a:p>
      </dgm:t>
    </dgm:pt>
    <dgm:pt modelId="{A19827BE-9B88-4897-AE94-E15AFB85DBBC}" type="pres">
      <dgm:prSet presAssocID="{537B74EA-26CF-4796-B863-9223014EEFA2}" presName="Name0" presStyleCnt="0">
        <dgm:presLayoutVars>
          <dgm:dir/>
          <dgm:resizeHandles val="exact"/>
        </dgm:presLayoutVars>
      </dgm:prSet>
      <dgm:spPr/>
    </dgm:pt>
    <dgm:pt modelId="{18E01DA1-295C-4386-B8D1-AF26DAC9D726}" type="pres">
      <dgm:prSet presAssocID="{E0080634-D34F-4D4E-948B-CAC96FD7EB9F}" presName="node" presStyleLbl="node1" presStyleIdx="0" presStyleCnt="2">
        <dgm:presLayoutVars>
          <dgm:bulletEnabled val="1"/>
        </dgm:presLayoutVars>
      </dgm:prSet>
      <dgm:spPr/>
    </dgm:pt>
    <dgm:pt modelId="{204E1ACB-D14C-4657-8AF7-A79EA764F6DD}" type="pres">
      <dgm:prSet presAssocID="{FCF7730D-3710-4FB1-AC5E-78F1F3A99014}" presName="sibTrans" presStyleLbl="sibTrans1D1" presStyleIdx="0" presStyleCnt="1"/>
      <dgm:spPr/>
    </dgm:pt>
    <dgm:pt modelId="{3DB26D51-49CE-4F2D-9E8C-E6A8AD452D4A}" type="pres">
      <dgm:prSet presAssocID="{FCF7730D-3710-4FB1-AC5E-78F1F3A99014}" presName="connectorText" presStyleLbl="sibTrans1D1" presStyleIdx="0" presStyleCnt="1"/>
      <dgm:spPr/>
    </dgm:pt>
    <dgm:pt modelId="{8AF6F991-1D32-4A97-B23A-04921298F81B}" type="pres">
      <dgm:prSet presAssocID="{27D548B6-87A3-4A87-A188-77636C2A9C3C}" presName="node" presStyleLbl="node1" presStyleIdx="1" presStyleCnt="2">
        <dgm:presLayoutVars>
          <dgm:bulletEnabled val="1"/>
        </dgm:presLayoutVars>
      </dgm:prSet>
      <dgm:spPr/>
    </dgm:pt>
  </dgm:ptLst>
  <dgm:cxnLst>
    <dgm:cxn modelId="{2F0A5805-8953-45BF-9D3A-42EA44DD2888}" srcId="{537B74EA-26CF-4796-B863-9223014EEFA2}" destId="{E0080634-D34F-4D4E-948B-CAC96FD7EB9F}" srcOrd="0" destOrd="0" parTransId="{33CCDB41-B14F-4C5F-8BAA-13572BA05B4C}" sibTransId="{FCF7730D-3710-4FB1-AC5E-78F1F3A99014}"/>
    <dgm:cxn modelId="{59F55860-0BDA-4BE5-A7E8-A990C52AF0D9}" srcId="{27D548B6-87A3-4A87-A188-77636C2A9C3C}" destId="{6B450392-E6C8-4D68-BD52-8054C127599F}" srcOrd="1" destOrd="0" parTransId="{D7A8E492-89F0-4836-9D63-91B0B40FC397}" sibTransId="{9D0FD383-B391-41D6-AB09-DCE5DA3BB2A3}"/>
    <dgm:cxn modelId="{E7A36741-70FF-49C1-A0DF-7624CAAB847D}" type="presOf" srcId="{FCF7730D-3710-4FB1-AC5E-78F1F3A99014}" destId="{204E1ACB-D14C-4657-8AF7-A79EA764F6DD}" srcOrd="0" destOrd="0" presId="urn:microsoft.com/office/officeart/2016/7/layout/RepeatingBendingProcessNew"/>
    <dgm:cxn modelId="{612F044E-CB9E-4D24-BDA6-411B3C7A3248}" srcId="{537B74EA-26CF-4796-B863-9223014EEFA2}" destId="{27D548B6-87A3-4A87-A188-77636C2A9C3C}" srcOrd="1" destOrd="0" parTransId="{05430F66-EB4D-4DC3-880E-3CADB2BAEFA6}" sibTransId="{EF71810E-374F-435F-B59C-206B28FC82F7}"/>
    <dgm:cxn modelId="{5B1C6E53-73EF-42DB-AC74-F6E260FA115F}" type="presOf" srcId="{FCF7730D-3710-4FB1-AC5E-78F1F3A99014}" destId="{3DB26D51-49CE-4F2D-9E8C-E6A8AD452D4A}" srcOrd="1" destOrd="0" presId="urn:microsoft.com/office/officeart/2016/7/layout/RepeatingBendingProcessNew"/>
    <dgm:cxn modelId="{906BCA57-6553-4D6C-89E0-ECE700E66F86}" type="presOf" srcId="{E0080634-D34F-4D4E-948B-CAC96FD7EB9F}" destId="{18E01DA1-295C-4386-B8D1-AF26DAC9D726}" srcOrd="0" destOrd="0" presId="urn:microsoft.com/office/officeart/2016/7/layout/RepeatingBendingProcessNew"/>
    <dgm:cxn modelId="{92BD5087-DA4B-4B16-8009-4794BE353D6F}" type="presOf" srcId="{64336C55-BE50-4944-86B1-95960CA2B275}" destId="{8AF6F991-1D32-4A97-B23A-04921298F81B}" srcOrd="0" destOrd="1" presId="urn:microsoft.com/office/officeart/2016/7/layout/RepeatingBendingProcessNew"/>
    <dgm:cxn modelId="{334ED4A4-07D9-41C0-8583-4917E5ABF986}" type="presOf" srcId="{537B74EA-26CF-4796-B863-9223014EEFA2}" destId="{A19827BE-9B88-4897-AE94-E15AFB85DBBC}" srcOrd="0" destOrd="0" presId="urn:microsoft.com/office/officeart/2016/7/layout/RepeatingBendingProcessNew"/>
    <dgm:cxn modelId="{61D92AB1-6917-4794-8657-0EFF7678C93C}" srcId="{27D548B6-87A3-4A87-A188-77636C2A9C3C}" destId="{64336C55-BE50-4944-86B1-95960CA2B275}" srcOrd="0" destOrd="0" parTransId="{15BA58C7-865B-449B-B47A-89E5F24FDC48}" sibTransId="{089A4DE6-BB18-4790-8073-0FB18F14E49E}"/>
    <dgm:cxn modelId="{EDE499C2-2258-4D15-9010-60FF9584F481}" type="presOf" srcId="{71744BEF-1179-454B-82A2-E889ED802E46}" destId="{8AF6F991-1D32-4A97-B23A-04921298F81B}" srcOrd="0" destOrd="3" presId="urn:microsoft.com/office/officeart/2016/7/layout/RepeatingBendingProcessNew"/>
    <dgm:cxn modelId="{768F00C9-ED47-4C0D-985A-DCE41A263BBC}" type="presOf" srcId="{6B450392-E6C8-4D68-BD52-8054C127599F}" destId="{8AF6F991-1D32-4A97-B23A-04921298F81B}" srcOrd="0" destOrd="2" presId="urn:microsoft.com/office/officeart/2016/7/layout/RepeatingBendingProcessNew"/>
    <dgm:cxn modelId="{DE2EE5E4-B209-4F35-80DB-3126FD7C4018}" srcId="{27D548B6-87A3-4A87-A188-77636C2A9C3C}" destId="{71744BEF-1179-454B-82A2-E889ED802E46}" srcOrd="2" destOrd="0" parTransId="{2391BCFC-8187-4DC5-ABB0-B581458E623A}" sibTransId="{B856D5F7-A371-4F22-A8A7-2AEB7769CAF0}"/>
    <dgm:cxn modelId="{0B5898E8-0C94-49A0-BFAF-22B8BFFD5A53}" type="presOf" srcId="{27D548B6-87A3-4A87-A188-77636C2A9C3C}" destId="{8AF6F991-1D32-4A97-B23A-04921298F81B}" srcOrd="0" destOrd="0" presId="urn:microsoft.com/office/officeart/2016/7/layout/RepeatingBendingProcessNew"/>
    <dgm:cxn modelId="{C4A92A37-3969-4132-A5BA-78D7527D5540}" type="presParOf" srcId="{A19827BE-9B88-4897-AE94-E15AFB85DBBC}" destId="{18E01DA1-295C-4386-B8D1-AF26DAC9D726}" srcOrd="0" destOrd="0" presId="urn:microsoft.com/office/officeart/2016/7/layout/RepeatingBendingProcessNew"/>
    <dgm:cxn modelId="{8A31C274-8F70-4E38-AEEC-0C60C297848E}" type="presParOf" srcId="{A19827BE-9B88-4897-AE94-E15AFB85DBBC}" destId="{204E1ACB-D14C-4657-8AF7-A79EA764F6DD}" srcOrd="1" destOrd="0" presId="urn:microsoft.com/office/officeart/2016/7/layout/RepeatingBendingProcessNew"/>
    <dgm:cxn modelId="{6DD4E502-3E7F-4826-B6B1-BE5651ED8352}" type="presParOf" srcId="{204E1ACB-D14C-4657-8AF7-A79EA764F6DD}" destId="{3DB26D51-49CE-4F2D-9E8C-E6A8AD452D4A}" srcOrd="0" destOrd="0" presId="urn:microsoft.com/office/officeart/2016/7/layout/RepeatingBendingProcessNew"/>
    <dgm:cxn modelId="{B3911D23-BD67-44D4-BAAC-A60CC965B9F5}" type="presParOf" srcId="{A19827BE-9B88-4897-AE94-E15AFB85DBBC}" destId="{8AF6F991-1D32-4A97-B23A-04921298F81B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7B74EA-26CF-4796-B863-9223014EEFA2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080634-D34F-4D4E-948B-CAC96FD7EB9F}">
      <dgm:prSet/>
      <dgm:spPr/>
      <dgm:t>
        <a:bodyPr/>
        <a:lstStyle/>
        <a:p>
          <a:r>
            <a:rPr lang="en-US" dirty="0"/>
            <a:t>PREDICTED MOVIE RATING</a:t>
          </a:r>
        </a:p>
      </dgm:t>
    </dgm:pt>
    <dgm:pt modelId="{33CCDB41-B14F-4C5F-8BAA-13572BA05B4C}" type="parTrans" cxnId="{2F0A5805-8953-45BF-9D3A-42EA44DD2888}">
      <dgm:prSet/>
      <dgm:spPr/>
      <dgm:t>
        <a:bodyPr/>
        <a:lstStyle/>
        <a:p>
          <a:endParaRPr lang="en-US"/>
        </a:p>
      </dgm:t>
    </dgm:pt>
    <dgm:pt modelId="{FCF7730D-3710-4FB1-AC5E-78F1F3A99014}" type="sibTrans" cxnId="{2F0A5805-8953-45BF-9D3A-42EA44DD2888}">
      <dgm:prSet/>
      <dgm:spPr/>
      <dgm:t>
        <a:bodyPr/>
        <a:lstStyle/>
        <a:p>
          <a:endParaRPr lang="en-US"/>
        </a:p>
      </dgm:t>
    </dgm:pt>
    <dgm:pt modelId="{27D548B6-87A3-4A87-A188-77636C2A9C3C}">
      <dgm:prSet/>
      <dgm:spPr/>
      <dgm:t>
        <a:bodyPr/>
        <a:lstStyle/>
        <a:p>
          <a:r>
            <a:rPr lang="en-US" dirty="0"/>
            <a:t>ROTTEN TOMATOES AUDIENCE SCORE</a:t>
          </a:r>
        </a:p>
      </dgm:t>
    </dgm:pt>
    <dgm:pt modelId="{05430F66-EB4D-4DC3-880E-3CADB2BAEFA6}" type="parTrans" cxnId="{612F044E-CB9E-4D24-BDA6-411B3C7A3248}">
      <dgm:prSet/>
      <dgm:spPr/>
      <dgm:t>
        <a:bodyPr/>
        <a:lstStyle/>
        <a:p>
          <a:endParaRPr lang="en-US"/>
        </a:p>
      </dgm:t>
    </dgm:pt>
    <dgm:pt modelId="{EF71810E-374F-435F-B59C-206B28FC82F7}" type="sibTrans" cxnId="{612F044E-CB9E-4D24-BDA6-411B3C7A3248}">
      <dgm:prSet/>
      <dgm:spPr/>
      <dgm:t>
        <a:bodyPr/>
        <a:lstStyle/>
        <a:p>
          <a:endParaRPr lang="en-US"/>
        </a:p>
      </dgm:t>
    </dgm:pt>
    <dgm:pt modelId="{A19827BE-9B88-4897-AE94-E15AFB85DBBC}" type="pres">
      <dgm:prSet presAssocID="{537B74EA-26CF-4796-B863-9223014EEFA2}" presName="Name0" presStyleCnt="0">
        <dgm:presLayoutVars>
          <dgm:dir/>
          <dgm:resizeHandles val="exact"/>
        </dgm:presLayoutVars>
      </dgm:prSet>
      <dgm:spPr/>
    </dgm:pt>
    <dgm:pt modelId="{18E01DA1-295C-4386-B8D1-AF26DAC9D726}" type="pres">
      <dgm:prSet presAssocID="{E0080634-D34F-4D4E-948B-CAC96FD7EB9F}" presName="node" presStyleLbl="node1" presStyleIdx="0" presStyleCnt="2">
        <dgm:presLayoutVars>
          <dgm:bulletEnabled val="1"/>
        </dgm:presLayoutVars>
      </dgm:prSet>
      <dgm:spPr/>
    </dgm:pt>
    <dgm:pt modelId="{204E1ACB-D14C-4657-8AF7-A79EA764F6DD}" type="pres">
      <dgm:prSet presAssocID="{FCF7730D-3710-4FB1-AC5E-78F1F3A99014}" presName="sibTrans" presStyleLbl="sibTrans1D1" presStyleIdx="0" presStyleCnt="1"/>
      <dgm:spPr/>
    </dgm:pt>
    <dgm:pt modelId="{3DB26D51-49CE-4F2D-9E8C-E6A8AD452D4A}" type="pres">
      <dgm:prSet presAssocID="{FCF7730D-3710-4FB1-AC5E-78F1F3A99014}" presName="connectorText" presStyleLbl="sibTrans1D1" presStyleIdx="0" presStyleCnt="1"/>
      <dgm:spPr/>
    </dgm:pt>
    <dgm:pt modelId="{8AF6F991-1D32-4A97-B23A-04921298F81B}" type="pres">
      <dgm:prSet presAssocID="{27D548B6-87A3-4A87-A188-77636C2A9C3C}" presName="node" presStyleLbl="node1" presStyleIdx="1" presStyleCnt="2">
        <dgm:presLayoutVars>
          <dgm:bulletEnabled val="1"/>
        </dgm:presLayoutVars>
      </dgm:prSet>
      <dgm:spPr/>
    </dgm:pt>
  </dgm:ptLst>
  <dgm:cxnLst>
    <dgm:cxn modelId="{2F0A5805-8953-45BF-9D3A-42EA44DD2888}" srcId="{537B74EA-26CF-4796-B863-9223014EEFA2}" destId="{E0080634-D34F-4D4E-948B-CAC96FD7EB9F}" srcOrd="0" destOrd="0" parTransId="{33CCDB41-B14F-4C5F-8BAA-13572BA05B4C}" sibTransId="{FCF7730D-3710-4FB1-AC5E-78F1F3A99014}"/>
    <dgm:cxn modelId="{E7A36741-70FF-49C1-A0DF-7624CAAB847D}" type="presOf" srcId="{FCF7730D-3710-4FB1-AC5E-78F1F3A99014}" destId="{204E1ACB-D14C-4657-8AF7-A79EA764F6DD}" srcOrd="0" destOrd="0" presId="urn:microsoft.com/office/officeart/2016/7/layout/RepeatingBendingProcessNew"/>
    <dgm:cxn modelId="{612F044E-CB9E-4D24-BDA6-411B3C7A3248}" srcId="{537B74EA-26CF-4796-B863-9223014EEFA2}" destId="{27D548B6-87A3-4A87-A188-77636C2A9C3C}" srcOrd="1" destOrd="0" parTransId="{05430F66-EB4D-4DC3-880E-3CADB2BAEFA6}" sibTransId="{EF71810E-374F-435F-B59C-206B28FC82F7}"/>
    <dgm:cxn modelId="{5B1C6E53-73EF-42DB-AC74-F6E260FA115F}" type="presOf" srcId="{FCF7730D-3710-4FB1-AC5E-78F1F3A99014}" destId="{3DB26D51-49CE-4F2D-9E8C-E6A8AD452D4A}" srcOrd="1" destOrd="0" presId="urn:microsoft.com/office/officeart/2016/7/layout/RepeatingBendingProcessNew"/>
    <dgm:cxn modelId="{906BCA57-6553-4D6C-89E0-ECE700E66F86}" type="presOf" srcId="{E0080634-D34F-4D4E-948B-CAC96FD7EB9F}" destId="{18E01DA1-295C-4386-B8D1-AF26DAC9D726}" srcOrd="0" destOrd="0" presId="urn:microsoft.com/office/officeart/2016/7/layout/RepeatingBendingProcessNew"/>
    <dgm:cxn modelId="{334ED4A4-07D9-41C0-8583-4917E5ABF986}" type="presOf" srcId="{537B74EA-26CF-4796-B863-9223014EEFA2}" destId="{A19827BE-9B88-4897-AE94-E15AFB85DBBC}" srcOrd="0" destOrd="0" presId="urn:microsoft.com/office/officeart/2016/7/layout/RepeatingBendingProcessNew"/>
    <dgm:cxn modelId="{0B5898E8-0C94-49A0-BFAF-22B8BFFD5A53}" type="presOf" srcId="{27D548B6-87A3-4A87-A188-77636C2A9C3C}" destId="{8AF6F991-1D32-4A97-B23A-04921298F81B}" srcOrd="0" destOrd="0" presId="urn:microsoft.com/office/officeart/2016/7/layout/RepeatingBendingProcessNew"/>
    <dgm:cxn modelId="{C4A92A37-3969-4132-A5BA-78D7527D5540}" type="presParOf" srcId="{A19827BE-9B88-4897-AE94-E15AFB85DBBC}" destId="{18E01DA1-295C-4386-B8D1-AF26DAC9D726}" srcOrd="0" destOrd="0" presId="urn:microsoft.com/office/officeart/2016/7/layout/RepeatingBendingProcessNew"/>
    <dgm:cxn modelId="{8A31C274-8F70-4E38-AEEC-0C60C297848E}" type="presParOf" srcId="{A19827BE-9B88-4897-AE94-E15AFB85DBBC}" destId="{204E1ACB-D14C-4657-8AF7-A79EA764F6DD}" srcOrd="1" destOrd="0" presId="urn:microsoft.com/office/officeart/2016/7/layout/RepeatingBendingProcessNew"/>
    <dgm:cxn modelId="{6DD4E502-3E7F-4826-B6B1-BE5651ED8352}" type="presParOf" srcId="{204E1ACB-D14C-4657-8AF7-A79EA764F6DD}" destId="{3DB26D51-49CE-4F2D-9E8C-E6A8AD452D4A}" srcOrd="0" destOrd="0" presId="urn:microsoft.com/office/officeart/2016/7/layout/RepeatingBendingProcessNew"/>
    <dgm:cxn modelId="{B3911D23-BD67-44D4-BAAC-A60CC965B9F5}" type="presParOf" srcId="{A19827BE-9B88-4897-AE94-E15AFB85DBBC}" destId="{8AF6F991-1D32-4A97-B23A-04921298F81B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E1ACB-D14C-4657-8AF7-A79EA764F6DD}">
      <dsp:nvSpPr>
        <dsp:cNvPr id="0" name=""/>
        <dsp:cNvSpPr/>
      </dsp:nvSpPr>
      <dsp:spPr>
        <a:xfrm>
          <a:off x="4741280" y="2042014"/>
          <a:ext cx="10597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979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43919" y="2082282"/>
        <a:ext cx="54519" cy="10903"/>
      </dsp:txXfrm>
    </dsp:sp>
    <dsp:sp modelId="{18E01DA1-295C-4386-B8D1-AF26DAC9D726}">
      <dsp:nvSpPr>
        <dsp:cNvPr id="0" name=""/>
        <dsp:cNvSpPr/>
      </dsp:nvSpPr>
      <dsp:spPr>
        <a:xfrm>
          <a:off x="2220" y="665476"/>
          <a:ext cx="4740859" cy="28445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2306" tIns="243846" rIns="232306" bIns="24384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Developing a way to quickly and accurately gather public sentiment on new movies.</a:t>
          </a:r>
        </a:p>
      </dsp:txBody>
      <dsp:txXfrm>
        <a:off x="2220" y="665476"/>
        <a:ext cx="4740859" cy="2844515"/>
      </dsp:txXfrm>
    </dsp:sp>
    <dsp:sp modelId="{8AF6F991-1D32-4A97-B23A-04921298F81B}">
      <dsp:nvSpPr>
        <dsp:cNvPr id="0" name=""/>
        <dsp:cNvSpPr/>
      </dsp:nvSpPr>
      <dsp:spPr>
        <a:xfrm>
          <a:off x="5833477" y="665476"/>
          <a:ext cx="4740859" cy="28445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2306" tIns="243846" rIns="232306" bIns="243846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Applications: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Allocating ad revenue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Recommender Systems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Reduce reliance on tele-research</a:t>
          </a:r>
        </a:p>
      </dsp:txBody>
      <dsp:txXfrm>
        <a:off x="5833477" y="665476"/>
        <a:ext cx="4740859" cy="284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E1ACB-D14C-4657-8AF7-A79EA764F6DD}">
      <dsp:nvSpPr>
        <dsp:cNvPr id="0" name=""/>
        <dsp:cNvSpPr/>
      </dsp:nvSpPr>
      <dsp:spPr>
        <a:xfrm>
          <a:off x="4741280" y="2042014"/>
          <a:ext cx="10597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979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43919" y="2082282"/>
        <a:ext cx="54519" cy="10903"/>
      </dsp:txXfrm>
    </dsp:sp>
    <dsp:sp modelId="{18E01DA1-295C-4386-B8D1-AF26DAC9D726}">
      <dsp:nvSpPr>
        <dsp:cNvPr id="0" name=""/>
        <dsp:cNvSpPr/>
      </dsp:nvSpPr>
      <dsp:spPr>
        <a:xfrm>
          <a:off x="2220" y="665476"/>
          <a:ext cx="4740859" cy="28445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2306" tIns="243846" rIns="232306" bIns="243846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PREDICTED MOVIE RATING</a:t>
          </a:r>
        </a:p>
      </dsp:txBody>
      <dsp:txXfrm>
        <a:off x="2220" y="665476"/>
        <a:ext cx="4740859" cy="2844515"/>
      </dsp:txXfrm>
    </dsp:sp>
    <dsp:sp modelId="{8AF6F991-1D32-4A97-B23A-04921298F81B}">
      <dsp:nvSpPr>
        <dsp:cNvPr id="0" name=""/>
        <dsp:cNvSpPr/>
      </dsp:nvSpPr>
      <dsp:spPr>
        <a:xfrm>
          <a:off x="5833477" y="665476"/>
          <a:ext cx="4740859" cy="28445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2306" tIns="243846" rIns="232306" bIns="243846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ROTTEN TOMATOES AUDIENCE SCORE</a:t>
          </a:r>
        </a:p>
      </dsp:txBody>
      <dsp:txXfrm>
        <a:off x="5833477" y="665476"/>
        <a:ext cx="4740859" cy="2844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99375-3754-4447-A287-DDEBD769232C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24DFB-3645-4B3E-804F-DA91D9171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24DFB-3645-4B3E-804F-DA91D91718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3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24DFB-3645-4B3E-804F-DA91D91718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47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24DFB-3645-4B3E-804F-DA91D91718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36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24DFB-3645-4B3E-804F-DA91D91718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8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24DFB-3645-4B3E-804F-DA91D91718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43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24DFB-3645-4B3E-804F-DA91D91718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22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Tokenization process: splits the text into very simple tokens such as numbers, punctuation and words of different types</a:t>
            </a:r>
          </a:p>
          <a:p>
            <a:endParaRPr lang="en-US" dirty="0"/>
          </a:p>
          <a:p>
            <a:r>
              <a:rPr lang="en-US" dirty="0"/>
              <a:t>Tagging: annotates the role of each word in the tweet</a:t>
            </a:r>
          </a:p>
          <a:p>
            <a:endParaRPr lang="en-US" dirty="0"/>
          </a:p>
          <a:p>
            <a:r>
              <a:rPr lang="en-US" dirty="0"/>
              <a:t>Lemmatization: remove inflectional endings only and to return the base or dictionary form of a word, which is known as the </a:t>
            </a:r>
            <a:r>
              <a:rPr lang="en-US" i="1" dirty="0"/>
              <a:t>lemma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24DFB-3645-4B3E-804F-DA91D91718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90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24DFB-3645-4B3E-804F-DA91D91718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11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24DFB-3645-4B3E-804F-DA91D91718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2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5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7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14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13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0ECA8-CB80-4051-942A-81BCA5A02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D8441-CF2F-4413-B963-0FB940615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29EE4-5AFF-41C9-8D68-6448C0D5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E75E1-D9F5-4291-B58A-81039961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3129C-262D-42EB-ACAB-85942CFC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9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86BF-1F1B-4EF8-8545-0885C4DD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0BF7-B28B-4899-A7F2-6215198DD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C48BA-F4B5-469B-A12E-CF6B1A78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D4B18-068F-48D8-9894-75C4E96B4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33A09-56CB-4FE4-A640-5A7F9C17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87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6EC6E-287E-4F00-8E97-46B8FA0E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9052-1FC9-4709-ADD1-A1C0C9650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FE8CB-2F70-4410-8AF4-DB82E8CD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0653-B672-47C0-A89C-8057CCA0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A0736-E7B4-48FA-AEB7-D3839DC9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62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C41E-7E7A-424E-B3EB-7BC436AB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D789F-1348-47ED-842C-D106A5BB60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AFBEC-B9C1-4D44-A77B-96B7F5994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23AF9-3FA3-4C62-BD1B-15204E66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7B506-A1C5-4604-82E6-F6AE394F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F8BEA-E37F-4F59-B8AB-99580F31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54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C791-A72C-4919-8156-ED395D9CF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C467C-A578-485E-A5E9-EC7B6D983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73BBF-65F5-4E3B-AFA8-B82C69983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DEBB2-B47C-40EB-B546-915ECA55E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B660D-AEA1-4EF8-A719-35630A494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B65F2-8A29-4E75-9237-E03F60B64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200B7-C7DF-4C9C-8E12-FC4F1968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BC44A6-9DF5-4271-BCF3-28A1CDE1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31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AD57-5FD4-47EE-B47C-6FC53DCE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905AD-F73B-4E4A-B5AC-3760C077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2A68A-7CA9-4A02-953D-5C9A45A9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BF5D1-8024-472B-BCB0-6526E099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79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85889-EA28-4C3F-A4EF-03EFE1B0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DF898-D15F-4961-8CB2-5A46C8D2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6C4AE-B69D-4366-A998-BCBC904E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94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9186-6FAB-474D-9BC7-3FF752CE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EFCE0-CFDF-4FB0-A017-F0AD8B21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4F7FD-7766-418E-AB7B-49AAAEB8F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C50E5-0D54-4F97-A66D-0E9B11CC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693A7-0C62-487D-B3D9-A04F0C23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58226-32A8-4BE0-AE9E-6F0E0DAA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35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8DA5-E2C7-476A-ACF3-F0878E65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6D387-3C4F-4014-A039-3C0397D0B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74AB8-32C8-4170-BED9-485C79C42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CBCA6-58CF-4AFD-A914-1E590239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A8750-D0DD-44C8-A124-5F0028873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846D1-C8FB-4710-A005-A8FFA2F8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00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ED30-B819-458A-B1A5-92FFBE2E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EB671-DD40-4099-82BB-C87DD0D8C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2CAF1-EDE4-4367-87B2-B28E34392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9302B-9BF2-477D-95A9-D58A122A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BD137-B744-4C35-8474-8DD562A0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89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D7E7A-CCC1-4D48-90EB-D048EEFBA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0EAB5-A72D-4C72-9D64-F475DD9D4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FBC5C-981A-43F2-8AFB-5B588542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77ADC-4DEB-44D4-8155-35236CDD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5FB76-8F70-47C0-AC33-4FF48D0F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2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2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7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9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1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1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9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5EBAB-BDC6-4DEA-9BF7-9D5228BF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E66A6-0EB4-41BB-9481-C376D093D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531B3-3A6A-4C95-92D3-899B0B2D1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A31B-CBBE-4A2D-9E26-7C1AAC766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6C42C-35BC-46BE-8778-00667D843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4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94C553-04EF-4324-A19C-765BC1C05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" r="29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2E8F4267-8F09-4862-9D16-E1CB530D4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374" y="988990"/>
            <a:ext cx="6227626" cy="5869010"/>
          </a:xfrm>
          <a:custGeom>
            <a:avLst/>
            <a:gdLst>
              <a:gd name="connsiteX0" fmla="*/ 4279392 w 6227626"/>
              <a:gd name="connsiteY0" fmla="*/ 0 h 5869010"/>
              <a:gd name="connsiteX1" fmla="*/ 6087757 w 6227626"/>
              <a:gd name="connsiteY1" fmla="*/ 399734 h 5869010"/>
              <a:gd name="connsiteX2" fmla="*/ 6227626 w 6227626"/>
              <a:gd name="connsiteY2" fmla="*/ 470299 h 5869010"/>
              <a:gd name="connsiteX3" fmla="*/ 6227626 w 6227626"/>
              <a:gd name="connsiteY3" fmla="*/ 5869010 h 5869010"/>
              <a:gd name="connsiteX4" fmla="*/ 305640 w 6227626"/>
              <a:gd name="connsiteY4" fmla="*/ 5869010 h 5869010"/>
              <a:gd name="connsiteX5" fmla="*/ 296834 w 6227626"/>
              <a:gd name="connsiteY5" fmla="*/ 5848538 h 5869010"/>
              <a:gd name="connsiteX6" fmla="*/ 0 w 6227626"/>
              <a:gd name="connsiteY6" fmla="*/ 4279392 h 5869010"/>
              <a:gd name="connsiteX7" fmla="*/ 4279392 w 6227626"/>
              <a:gd name="connsiteY7" fmla="*/ 0 h 586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7626" h="5869010">
                <a:moveTo>
                  <a:pt x="4279392" y="0"/>
                </a:moveTo>
                <a:cubicBezTo>
                  <a:pt x="4925646" y="0"/>
                  <a:pt x="5538441" y="143252"/>
                  <a:pt x="6087757" y="399734"/>
                </a:cubicBezTo>
                <a:lnTo>
                  <a:pt x="6227626" y="470299"/>
                </a:lnTo>
                <a:lnTo>
                  <a:pt x="6227626" y="5869010"/>
                </a:lnTo>
                <a:lnTo>
                  <a:pt x="305640" y="5869010"/>
                </a:lnTo>
                <a:lnTo>
                  <a:pt x="296834" y="5848538"/>
                </a:lnTo>
                <a:cubicBezTo>
                  <a:pt x="105247" y="5362675"/>
                  <a:pt x="0" y="4833324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8E74D013-6AA3-44E4-A5DD-EEC216898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8968" y="1153582"/>
            <a:ext cx="6063033" cy="5704418"/>
          </a:xfrm>
          <a:custGeom>
            <a:avLst/>
            <a:gdLst>
              <a:gd name="connsiteX0" fmla="*/ 4114799 w 6063033"/>
              <a:gd name="connsiteY0" fmla="*/ 0 h 5704418"/>
              <a:gd name="connsiteX1" fmla="*/ 6010208 w 6063033"/>
              <a:gd name="connsiteY1" fmla="*/ 461583 h 5704418"/>
              <a:gd name="connsiteX2" fmla="*/ 6063033 w 6063033"/>
              <a:gd name="connsiteY2" fmla="*/ 491321 h 5704418"/>
              <a:gd name="connsiteX3" fmla="*/ 6063033 w 6063033"/>
              <a:gd name="connsiteY3" fmla="*/ 5704418 h 5704418"/>
              <a:gd name="connsiteX4" fmla="*/ 320183 w 6063033"/>
              <a:gd name="connsiteY4" fmla="*/ 5704418 h 5704418"/>
              <a:gd name="connsiteX5" fmla="*/ 285416 w 6063033"/>
              <a:gd name="connsiteY5" fmla="*/ 5623594 h 5704418"/>
              <a:gd name="connsiteX6" fmla="*/ 0 w 6063033"/>
              <a:gd name="connsiteY6" fmla="*/ 4114800 h 5704418"/>
              <a:gd name="connsiteX7" fmla="*/ 4114799 w 6063033"/>
              <a:gd name="connsiteY7" fmla="*/ 0 h 570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63033" h="5704418">
                <a:moveTo>
                  <a:pt x="4114799" y="0"/>
                </a:moveTo>
                <a:cubicBezTo>
                  <a:pt x="4798337" y="0"/>
                  <a:pt x="5442947" y="166668"/>
                  <a:pt x="6010208" y="461583"/>
                </a:cubicBezTo>
                <a:lnTo>
                  <a:pt x="6063033" y="491321"/>
                </a:lnTo>
                <a:lnTo>
                  <a:pt x="6063033" y="5704418"/>
                </a:lnTo>
                <a:lnTo>
                  <a:pt x="320183" y="5704418"/>
                </a:lnTo>
                <a:lnTo>
                  <a:pt x="285416" y="5623594"/>
                </a:lnTo>
                <a:cubicBezTo>
                  <a:pt x="101198" y="5156418"/>
                  <a:pt x="0" y="4647427"/>
                  <a:pt x="0" y="4114800"/>
                </a:cubicBezTo>
                <a:cubicBezTo>
                  <a:pt x="0" y="1842259"/>
                  <a:pt x="1842258" y="0"/>
                  <a:pt x="4114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8EC24-85A3-344C-A249-8DDD89A2E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280" y="2887580"/>
            <a:ext cx="4996329" cy="2038998"/>
          </a:xfrm>
        </p:spPr>
        <p:txBody>
          <a:bodyPr>
            <a:normAutofit/>
          </a:bodyPr>
          <a:lstStyle/>
          <a:p>
            <a:r>
              <a:rPr lang="en-US" sz="4800"/>
              <a:t>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8E8F7-12C0-2043-84DF-4F24DFCCE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4280" y="5040569"/>
            <a:ext cx="4996328" cy="599315"/>
          </a:xfrm>
        </p:spPr>
        <p:txBody>
          <a:bodyPr>
            <a:normAutofit/>
          </a:bodyPr>
          <a:lstStyle/>
          <a:p>
            <a:r>
              <a:rPr lang="en-US" sz="1700">
                <a:effectLst/>
              </a:rPr>
              <a:t>of movies utilizing lexicons and weighted engagement scores</a:t>
            </a:r>
          </a:p>
          <a:p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16254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30646-B71F-8046-92B1-1BC0FDB41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4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21E2-A90A-4753-99DD-8E1C725E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80" y="253390"/>
            <a:ext cx="6941695" cy="6017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mining strategy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1F0302-623F-4B6B-8C57-0AAB6A8B92E4}"/>
              </a:ext>
            </a:extLst>
          </p:cNvPr>
          <p:cNvSpPr txBox="1">
            <a:spLocks/>
          </p:cNvSpPr>
          <p:nvPr/>
        </p:nvSpPr>
        <p:spPr>
          <a:xfrm>
            <a:off x="4638408" y="317503"/>
            <a:ext cx="6941695" cy="601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Twitter API 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9C650-7526-4F81-A9C9-DFF8B1A7DCEA}"/>
              </a:ext>
            </a:extLst>
          </p:cNvPr>
          <p:cNvSpPr txBox="1"/>
          <p:nvPr/>
        </p:nvSpPr>
        <p:spPr>
          <a:xfrm>
            <a:off x="2977735" y="2150416"/>
            <a:ext cx="6016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Mine tweets up to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Sleep until next 15 minute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Repeat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36B91-3D8E-4412-AC32-9A3695B5A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2087"/>
            <a:ext cx="12181959" cy="19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21E2-A90A-4753-99DD-8E1C725E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80" y="253390"/>
            <a:ext cx="6941695" cy="6017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mining strategy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1F0302-623F-4B6B-8C57-0AAB6A8B92E4}"/>
              </a:ext>
            </a:extLst>
          </p:cNvPr>
          <p:cNvSpPr txBox="1">
            <a:spLocks/>
          </p:cNvSpPr>
          <p:nvPr/>
        </p:nvSpPr>
        <p:spPr>
          <a:xfrm>
            <a:off x="4638408" y="317503"/>
            <a:ext cx="6941695" cy="601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Public Interest 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33853-770B-4216-8976-4ADF70EF8CFA}"/>
              </a:ext>
            </a:extLst>
          </p:cNvPr>
          <p:cNvSpPr txBox="1"/>
          <p:nvPr/>
        </p:nvSpPr>
        <p:spPr>
          <a:xfrm>
            <a:off x="510803" y="5669280"/>
            <a:ext cx="490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Documentary about Photographer Letizia Battaglia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ED3F0-83D4-4FA5-BD88-56A25208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321" y="1555229"/>
            <a:ext cx="2649252" cy="3747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B39D3B-2BB7-4A42-89B1-D870B901C716}"/>
              </a:ext>
            </a:extLst>
          </p:cNvPr>
          <p:cNvSpPr txBox="1"/>
          <p:nvPr/>
        </p:nvSpPr>
        <p:spPr>
          <a:xfrm>
            <a:off x="6096000" y="2800541"/>
            <a:ext cx="5543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Rotten Tomatoes score: </a:t>
            </a:r>
            <a:r>
              <a:rPr lang="en-US" sz="3200" dirty="0">
                <a:solidFill>
                  <a:srgbClr val="92D050"/>
                </a:solidFill>
              </a:rPr>
              <a:t>73%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My algorithm’s score:      </a:t>
            </a:r>
            <a:r>
              <a:rPr lang="en-US" sz="3200" dirty="0">
                <a:solidFill>
                  <a:srgbClr val="FF0000"/>
                </a:solidFill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9773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21E2-A90A-4753-99DD-8E1C725E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80" y="253390"/>
            <a:ext cx="6941695" cy="6017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mining strategy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1F0302-623F-4B6B-8C57-0AAB6A8B92E4}"/>
              </a:ext>
            </a:extLst>
          </p:cNvPr>
          <p:cNvSpPr txBox="1">
            <a:spLocks/>
          </p:cNvSpPr>
          <p:nvPr/>
        </p:nvSpPr>
        <p:spPr>
          <a:xfrm>
            <a:off x="4638408" y="317503"/>
            <a:ext cx="6941695" cy="601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Public Interest Limitations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ED3F0-83D4-4FA5-BD88-56A25208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321" y="1555229"/>
            <a:ext cx="2649252" cy="3747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50FBBF-7DB6-4662-988C-6D8FF6D85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364" y="2118875"/>
            <a:ext cx="4468956" cy="1402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22304E-ECAD-49EF-BBA3-D74DA1EA5C7B}"/>
              </a:ext>
            </a:extLst>
          </p:cNvPr>
          <p:cNvSpPr txBox="1"/>
          <p:nvPr/>
        </p:nvSpPr>
        <p:spPr>
          <a:xfrm>
            <a:off x="6090850" y="1469972"/>
            <a:ext cx="452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Cumulative data mined for </a:t>
            </a:r>
            <a:r>
              <a:rPr lang="en-US" i="1" dirty="0">
                <a:solidFill>
                  <a:srgbClr val="FF0000"/>
                </a:solidFill>
              </a:rPr>
              <a:t>Shooting the Mafia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7AE20-6F3C-4952-AA87-BD16ACAEA94D}"/>
              </a:ext>
            </a:extLst>
          </p:cNvPr>
          <p:cNvSpPr txBox="1"/>
          <p:nvPr/>
        </p:nvSpPr>
        <p:spPr>
          <a:xfrm>
            <a:off x="6523976" y="4865946"/>
            <a:ext cx="369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minimum threshold is 20 tweets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8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21E2-A90A-4753-99DD-8E1C725E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80" y="253390"/>
            <a:ext cx="6941695" cy="6017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mining strategy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1F0302-623F-4B6B-8C57-0AAB6A8B92E4}"/>
              </a:ext>
            </a:extLst>
          </p:cNvPr>
          <p:cNvSpPr txBox="1">
            <a:spLocks/>
          </p:cNvSpPr>
          <p:nvPr/>
        </p:nvSpPr>
        <p:spPr>
          <a:xfrm>
            <a:off x="4638408" y="317503"/>
            <a:ext cx="6941695" cy="601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Term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39D3B-2BB7-4A42-89B1-D870B901C716}"/>
              </a:ext>
            </a:extLst>
          </p:cNvPr>
          <p:cNvSpPr txBox="1"/>
          <p:nvPr/>
        </p:nvSpPr>
        <p:spPr>
          <a:xfrm>
            <a:off x="5490545" y="2523068"/>
            <a:ext cx="5543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Rotten Tomatoes score: </a:t>
            </a:r>
            <a:r>
              <a:rPr lang="en-US" sz="3200" dirty="0">
                <a:solidFill>
                  <a:srgbClr val="FF0000"/>
                </a:solidFill>
              </a:rPr>
              <a:t>20%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My algorithm’s score:      </a:t>
            </a:r>
            <a:r>
              <a:rPr lang="en-US" sz="3200" dirty="0">
                <a:solidFill>
                  <a:schemeClr val="accent6"/>
                </a:solidFill>
              </a:rPr>
              <a:t>81%</a:t>
            </a:r>
          </a:p>
        </p:txBody>
      </p:sp>
      <p:pic>
        <p:nvPicPr>
          <p:cNvPr id="6" name="Picture 5" descr="A picture containing table, food, sitting, black&#10;&#10;Description automatically generated">
            <a:extLst>
              <a:ext uri="{FF2B5EF4-FFF2-40B4-BE49-F238E27FC236}">
                <a16:creationId xmlns:a16="http://schemas.microsoft.com/office/drawing/2014/main" id="{B88CC039-C381-4EB0-A4D2-1091092FB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53" y="1199213"/>
            <a:ext cx="2816573" cy="44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7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21E2-A90A-4753-99DD-8E1C725E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80" y="253390"/>
            <a:ext cx="6941695" cy="6017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mining strategy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1F0302-623F-4B6B-8C57-0AAB6A8B92E4}"/>
              </a:ext>
            </a:extLst>
          </p:cNvPr>
          <p:cNvSpPr txBox="1">
            <a:spLocks/>
          </p:cNvSpPr>
          <p:nvPr/>
        </p:nvSpPr>
        <p:spPr>
          <a:xfrm>
            <a:off x="4638408" y="317503"/>
            <a:ext cx="6941695" cy="601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Term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39D3B-2BB7-4A42-89B1-D870B901C716}"/>
              </a:ext>
            </a:extLst>
          </p:cNvPr>
          <p:cNvSpPr txBox="1"/>
          <p:nvPr/>
        </p:nvSpPr>
        <p:spPr>
          <a:xfrm>
            <a:off x="4046388" y="1311057"/>
            <a:ext cx="1263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#cats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24569-3A34-404B-BC7E-444C154E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83" y="1895832"/>
            <a:ext cx="3279653" cy="3346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26F4E-28B1-4B6C-9407-5219F1739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5" y="1894973"/>
            <a:ext cx="3400524" cy="3659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C53E4-199E-4B33-98D5-02C5EF533700}"/>
              </a:ext>
            </a:extLst>
          </p:cNvPr>
          <p:cNvSpPr txBox="1"/>
          <p:nvPr/>
        </p:nvSpPr>
        <p:spPr>
          <a:xfrm>
            <a:off x="336173" y="1205878"/>
            <a:ext cx="2420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</a:t>
            </a:r>
            <a:r>
              <a:rPr lang="en-US" sz="3200" dirty="0" err="1">
                <a:solidFill>
                  <a:schemeClr val="bg1"/>
                </a:solidFill>
              </a:rPr>
              <a:t>catsmovie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07992-EE93-45AE-AF88-250735A6B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779" y="1945534"/>
            <a:ext cx="4122335" cy="30875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9E7E85-1069-4FBD-A087-1331818C3260}"/>
              </a:ext>
            </a:extLst>
          </p:cNvPr>
          <p:cNvSpPr txBox="1"/>
          <p:nvPr/>
        </p:nvSpPr>
        <p:spPr>
          <a:xfrm>
            <a:off x="7635324" y="1300469"/>
            <a:ext cx="4227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</a:t>
            </a:r>
            <a:r>
              <a:rPr lang="en-US" sz="3200" dirty="0" err="1">
                <a:solidFill>
                  <a:schemeClr val="bg1"/>
                </a:solidFill>
              </a:rPr>
              <a:t>CatsMovie</a:t>
            </a:r>
            <a:r>
              <a:rPr lang="en-US" sz="3200" dirty="0">
                <a:solidFill>
                  <a:schemeClr val="bg1"/>
                </a:solidFill>
              </a:rPr>
              <a:t> #</a:t>
            </a:r>
            <a:r>
              <a:rPr lang="en-US" sz="3200" dirty="0" err="1">
                <a:solidFill>
                  <a:schemeClr val="bg1"/>
                </a:solidFill>
              </a:rPr>
              <a:t>JellicleCats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52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1478D-46A1-4A2C-A0C3-9E8EFF79AB8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Methodology – Sentiment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D0BF3F-0F86-49D2-93B9-B176B70318E5}"/>
              </a:ext>
            </a:extLst>
          </p:cNvPr>
          <p:cNvSpPr txBox="1"/>
          <p:nvPr/>
        </p:nvSpPr>
        <p:spPr>
          <a:xfrm>
            <a:off x="910613" y="1854059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WordNet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439609-54B2-4ED6-B729-3706512DA459}"/>
              </a:ext>
            </a:extLst>
          </p:cNvPr>
          <p:cNvSpPr txBox="1"/>
          <p:nvPr/>
        </p:nvSpPr>
        <p:spPr>
          <a:xfrm>
            <a:off x="1082565" y="29083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A6AB3C-FCEF-4A3F-AED5-3B34BE41D95A}"/>
              </a:ext>
            </a:extLst>
          </p:cNvPr>
          <p:cNvSpPr txBox="1"/>
          <p:nvPr/>
        </p:nvSpPr>
        <p:spPr>
          <a:xfrm>
            <a:off x="2438401" y="1815855"/>
            <a:ext cx="9249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Developed by Princeton, WordNet is a large lexical database of English. Nouns, verbs, adjectives and adverbs are grouped into sets of cognitive synonyms (</a:t>
            </a:r>
            <a:r>
              <a:rPr lang="en-US" dirty="0" err="1"/>
              <a:t>synsets</a:t>
            </a:r>
            <a:r>
              <a:rPr lang="en-US" dirty="0"/>
              <a:t>), each expressing a distinct concept. </a:t>
            </a:r>
            <a:r>
              <a:rPr lang="en-US" dirty="0" err="1"/>
              <a:t>Synsets</a:t>
            </a:r>
            <a:r>
              <a:rPr lang="en-US" dirty="0"/>
              <a:t> are interlinked by means of conceptual-semantic and lexical relations.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1C0B7A-AB3F-47F5-A774-FAD623F42023}"/>
              </a:ext>
            </a:extLst>
          </p:cNvPr>
          <p:cNvSpPr txBox="1"/>
          <p:nvPr/>
        </p:nvSpPr>
        <p:spPr>
          <a:xfrm>
            <a:off x="400762" y="3603550"/>
            <a:ext cx="1848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SentiWordNet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B5595-2401-4354-B7E5-588861AFE6CA}"/>
              </a:ext>
            </a:extLst>
          </p:cNvPr>
          <p:cNvSpPr txBox="1"/>
          <p:nvPr/>
        </p:nvSpPr>
        <p:spPr>
          <a:xfrm>
            <a:off x="2364262" y="3603550"/>
            <a:ext cx="932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SentiWordNet</a:t>
            </a:r>
            <a:r>
              <a:rPr lang="en-US" dirty="0"/>
              <a:t> is a lexical resource for opinion mining. </a:t>
            </a:r>
            <a:r>
              <a:rPr lang="en-US" dirty="0" err="1"/>
              <a:t>SentiWordNet</a:t>
            </a:r>
            <a:r>
              <a:rPr lang="en-US" dirty="0"/>
              <a:t> assigns to each </a:t>
            </a:r>
            <a:r>
              <a:rPr lang="en-US" dirty="0" err="1"/>
              <a:t>synset</a:t>
            </a:r>
            <a:r>
              <a:rPr lang="en-US" dirty="0"/>
              <a:t> of WordNet three sentiment scores: positivity, negativity, objectivity.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238A08-CD25-40E2-AA88-ED1273FE904A}"/>
              </a:ext>
            </a:extLst>
          </p:cNvPr>
          <p:cNvSpPr txBox="1"/>
          <p:nvPr/>
        </p:nvSpPr>
        <p:spPr>
          <a:xfrm>
            <a:off x="2595042" y="5176841"/>
            <a:ext cx="838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	00228876	0.625	0	primo	#1	the best of its kind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E14D6-7961-4196-92AE-21FFBA85D81A}"/>
              </a:ext>
            </a:extLst>
          </p:cNvPr>
          <p:cNvSpPr txBox="1"/>
          <p:nvPr/>
        </p:nvSpPr>
        <p:spPr>
          <a:xfrm>
            <a:off x="2446073" y="5717133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adjective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80592E-72CE-42C9-B188-965A25E1FAEA}"/>
              </a:ext>
            </a:extLst>
          </p:cNvPr>
          <p:cNvSpPr txBox="1"/>
          <p:nvPr/>
        </p:nvSpPr>
        <p:spPr>
          <a:xfrm>
            <a:off x="3915614" y="5717132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F983D6-B18E-4BC2-8B68-9FD008FAD4CC}"/>
              </a:ext>
            </a:extLst>
          </p:cNvPr>
          <p:cNvSpPr txBox="1"/>
          <p:nvPr/>
        </p:nvSpPr>
        <p:spPr>
          <a:xfrm>
            <a:off x="5299041" y="568302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Positive</a:t>
            </a:r>
          </a:p>
          <a:p>
            <a:r>
              <a:rPr lang="en-US" sz="1400" dirty="0"/>
              <a:t>score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EC7BFA-FADD-4D6F-AE66-A1314A1343AE}"/>
              </a:ext>
            </a:extLst>
          </p:cNvPr>
          <p:cNvSpPr txBox="1"/>
          <p:nvPr/>
        </p:nvSpPr>
        <p:spPr>
          <a:xfrm>
            <a:off x="6191804" y="5691313"/>
            <a:ext cx="573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Neg.</a:t>
            </a:r>
          </a:p>
          <a:p>
            <a:r>
              <a:rPr lang="en-US" sz="1400" dirty="0"/>
              <a:t>score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CAEDC4-BA4E-40F6-9734-96E833A142F2}"/>
              </a:ext>
            </a:extLst>
          </p:cNvPr>
          <p:cNvSpPr txBox="1"/>
          <p:nvPr/>
        </p:nvSpPr>
        <p:spPr>
          <a:xfrm>
            <a:off x="7123684" y="5691313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61629C-5386-4EBC-BD65-231837139502}"/>
              </a:ext>
            </a:extLst>
          </p:cNvPr>
          <p:cNvSpPr txBox="1"/>
          <p:nvPr/>
        </p:nvSpPr>
        <p:spPr>
          <a:xfrm>
            <a:off x="7944032" y="5682897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sense</a:t>
            </a:r>
            <a:br>
              <a:rPr lang="en-US" sz="1400" dirty="0"/>
            </a:br>
            <a:r>
              <a:rPr lang="en-US" sz="1400" dirty="0"/>
              <a:t>number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7E12CC-A6D4-43F7-A396-D78DD19D2434}"/>
              </a:ext>
            </a:extLst>
          </p:cNvPr>
          <p:cNvSpPr txBox="1"/>
          <p:nvPr/>
        </p:nvSpPr>
        <p:spPr>
          <a:xfrm>
            <a:off x="9315349" y="572301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gloss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094570-ED5F-4EA9-B21A-FFF3D630562E}"/>
              </a:ext>
            </a:extLst>
          </p:cNvPr>
          <p:cNvSpPr txBox="1"/>
          <p:nvPr/>
        </p:nvSpPr>
        <p:spPr>
          <a:xfrm>
            <a:off x="591020" y="5157970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Entry example</a:t>
            </a:r>
          </a:p>
        </p:txBody>
      </p:sp>
    </p:spTree>
    <p:extLst>
      <p:ext uri="{BB962C8B-B14F-4D97-AF65-F5344CB8AC3E}">
        <p14:creationId xmlns:p14="http://schemas.microsoft.com/office/powerpoint/2010/main" val="974499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53412-6E3F-F347-A9BE-DC8B9FE28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0" b="45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94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1478D-46A1-4A2C-A0C3-9E8EFF79AB8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Methodology – Sentiment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D8AF94-F87B-4EA1-812A-F79BCBB7801A}"/>
              </a:ext>
            </a:extLst>
          </p:cNvPr>
          <p:cNvSpPr/>
          <p:nvPr/>
        </p:nvSpPr>
        <p:spPr>
          <a:xfrm>
            <a:off x="1213947" y="2229871"/>
            <a:ext cx="2803108" cy="1215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 Text</a:t>
            </a:r>
          </a:p>
          <a:p>
            <a:pPr algn="ctr"/>
            <a:r>
              <a:rPr lang="en-US" sz="1100" dirty="0"/>
              <a:t>Cleaned up for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3EB5D-4605-404F-9A40-59CF1B9B6CE5}"/>
              </a:ext>
            </a:extLst>
          </p:cNvPr>
          <p:cNvSpPr/>
          <p:nvPr/>
        </p:nvSpPr>
        <p:spPr>
          <a:xfrm>
            <a:off x="4773274" y="2229872"/>
            <a:ext cx="2910315" cy="1215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Tokenization</a:t>
            </a:r>
          </a:p>
          <a:p>
            <a:pPr algn="ctr"/>
            <a:r>
              <a:rPr lang="en-US" sz="1200" dirty="0"/>
              <a:t>simple tokens such as numbers, punctuation and words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14B52D-BBFF-4B24-81D6-19B913EFF45A}"/>
              </a:ext>
            </a:extLst>
          </p:cNvPr>
          <p:cNvSpPr/>
          <p:nvPr/>
        </p:nvSpPr>
        <p:spPr>
          <a:xfrm>
            <a:off x="8439808" y="2229872"/>
            <a:ext cx="2665424" cy="74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Tagging (NLTK)</a:t>
            </a:r>
          </a:p>
          <a:p>
            <a:pPr algn="ctr"/>
            <a:r>
              <a:rPr lang="en-US" sz="1200" dirty="0"/>
              <a:t>Role of each word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A64831-D68E-491A-866B-8242B1EEDBE8}"/>
              </a:ext>
            </a:extLst>
          </p:cNvPr>
          <p:cNvSpPr/>
          <p:nvPr/>
        </p:nvSpPr>
        <p:spPr>
          <a:xfrm>
            <a:off x="8439808" y="2963653"/>
            <a:ext cx="2665424" cy="4816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WordNet tags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C40060-505B-48ED-835E-5665F8209619}"/>
              </a:ext>
            </a:extLst>
          </p:cNvPr>
          <p:cNvSpPr/>
          <p:nvPr/>
        </p:nvSpPr>
        <p:spPr>
          <a:xfrm>
            <a:off x="1213947" y="4225372"/>
            <a:ext cx="2803108" cy="74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Lemmatization</a:t>
            </a:r>
          </a:p>
          <a:p>
            <a:pPr algn="ctr"/>
            <a:r>
              <a:rPr lang="en-US" sz="1100" dirty="0"/>
              <a:t>Remove inflectional endings (s, es, </a:t>
            </a:r>
            <a:r>
              <a:rPr lang="en-US" sz="1100" dirty="0" err="1"/>
              <a:t>ing</a:t>
            </a:r>
            <a:r>
              <a:rPr lang="en-US" sz="1100" dirty="0"/>
              <a:t>, ed, etc), return base form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4B9CDF-F8B3-4A44-B471-0D96AB44CA11}"/>
              </a:ext>
            </a:extLst>
          </p:cNvPr>
          <p:cNvSpPr/>
          <p:nvPr/>
        </p:nvSpPr>
        <p:spPr>
          <a:xfrm>
            <a:off x="1213945" y="4969504"/>
            <a:ext cx="2803110" cy="353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WordNet </a:t>
            </a:r>
            <a:r>
              <a:rPr lang="en-US" dirty="0" err="1"/>
              <a:t>Synsets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2D2868-BD41-4101-87D6-EC030C1C3AC0}"/>
              </a:ext>
            </a:extLst>
          </p:cNvPr>
          <p:cNvSpPr/>
          <p:nvPr/>
        </p:nvSpPr>
        <p:spPr>
          <a:xfrm>
            <a:off x="4773274" y="4225892"/>
            <a:ext cx="2910315" cy="1097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</a:t>
            </a:r>
            <a:r>
              <a:rPr lang="en-US" dirty="0" err="1"/>
              <a:t>SentiwordNet</a:t>
            </a:r>
            <a:r>
              <a:rPr lang="en-US" dirty="0"/>
              <a:t> Scores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A5B272-2261-4780-8230-2B1724550A27}"/>
              </a:ext>
            </a:extLst>
          </p:cNvPr>
          <p:cNvSpPr/>
          <p:nvPr/>
        </p:nvSpPr>
        <p:spPr>
          <a:xfrm>
            <a:off x="8439808" y="4189632"/>
            <a:ext cx="2665424" cy="1133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Positive or Negative rating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4B7363F-9198-4BFE-9D99-FA722C3A6C94}"/>
              </a:ext>
            </a:extLst>
          </p:cNvPr>
          <p:cNvSpPr/>
          <p:nvPr/>
        </p:nvSpPr>
        <p:spPr>
          <a:xfrm>
            <a:off x="4017054" y="2671685"/>
            <a:ext cx="706296" cy="3536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F203D5B-A5C6-4D62-A003-13D430FFCFAF}"/>
              </a:ext>
            </a:extLst>
          </p:cNvPr>
          <p:cNvSpPr/>
          <p:nvPr/>
        </p:nvSpPr>
        <p:spPr>
          <a:xfrm>
            <a:off x="7683589" y="2671685"/>
            <a:ext cx="706296" cy="3536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0F05536-C772-4452-880D-B35100232767}"/>
              </a:ext>
            </a:extLst>
          </p:cNvPr>
          <p:cNvSpPr/>
          <p:nvPr/>
        </p:nvSpPr>
        <p:spPr>
          <a:xfrm>
            <a:off x="4017054" y="4579568"/>
            <a:ext cx="706296" cy="3536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F6F0716-4CC9-4D62-BAA7-07B99E82EC66}"/>
              </a:ext>
            </a:extLst>
          </p:cNvPr>
          <p:cNvSpPr/>
          <p:nvPr/>
        </p:nvSpPr>
        <p:spPr>
          <a:xfrm>
            <a:off x="7683589" y="4606644"/>
            <a:ext cx="706296" cy="3536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41D584B-4D3A-4B2D-88A8-7171B8F55497}"/>
              </a:ext>
            </a:extLst>
          </p:cNvPr>
          <p:cNvCxnSpPr>
            <a:cxnSpLocks/>
          </p:cNvCxnSpPr>
          <p:nvPr/>
        </p:nvCxnSpPr>
        <p:spPr>
          <a:xfrm flipH="1">
            <a:off x="712603" y="2837578"/>
            <a:ext cx="10392629" cy="1008590"/>
          </a:xfrm>
          <a:prstGeom prst="bentConnector3">
            <a:avLst>
              <a:gd name="adj1" fmla="val -2200"/>
            </a:avLst>
          </a:prstGeom>
          <a:ln w="762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4F076FB-209E-48A8-A411-B3BA9C353D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2115" y="4066948"/>
            <a:ext cx="986259" cy="501344"/>
          </a:xfrm>
          <a:prstGeom prst="bentConnector2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58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A35F7-D6E5-4A7F-9642-116D5C28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634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4C7DB-123B-4837-A342-267096206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397" y="0"/>
            <a:ext cx="155308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7A5F5D-3539-49BF-B84A-76B2A2E43C29}"/>
              </a:ext>
            </a:extLst>
          </p:cNvPr>
          <p:cNvSpPr/>
          <p:nvPr/>
        </p:nvSpPr>
        <p:spPr>
          <a:xfrm>
            <a:off x="4453527" y="16696"/>
            <a:ext cx="1291427" cy="3995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Positive/Negative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142424-FC6F-4056-8D9B-8AA6F9F47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788" y="0"/>
            <a:ext cx="32392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892418-7365-4370-8B8A-86D49088BCA0}"/>
              </a:ext>
            </a:extLst>
          </p:cNvPr>
          <p:cNvSpPr/>
          <p:nvPr/>
        </p:nvSpPr>
        <p:spPr>
          <a:xfrm>
            <a:off x="5766034" y="0"/>
            <a:ext cx="3186753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Sentiment *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Followers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Likes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Retweets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D77E01-C847-415D-A91A-5F09398C6E94}"/>
              </a:ext>
            </a:extLst>
          </p:cNvPr>
          <p:cNvSpPr/>
          <p:nvPr/>
        </p:nvSpPr>
        <p:spPr>
          <a:xfrm>
            <a:off x="4453527" y="382675"/>
            <a:ext cx="1291427" cy="64586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0266CA4-2FC0-4B92-A9AB-E1C4E9B78D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578147"/>
              </p:ext>
            </p:extLst>
          </p:nvPr>
        </p:nvGraphicFramePr>
        <p:xfrm>
          <a:off x="4986736" y="382674"/>
          <a:ext cx="246089" cy="622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r:id="rId7" imgW="304560" imgH="11237760" progId="">
                  <p:embed/>
                </p:oleObj>
              </mc:Choice>
              <mc:Fallback>
                <p:oleObj r:id="rId7" imgW="304560" imgH="11237760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94EC1D5-DEB7-4FE1-A39F-0DF66A71B5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86736" y="382674"/>
                        <a:ext cx="246089" cy="6228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F54980DF-A0EC-43B5-8878-E9924F6D1872}"/>
              </a:ext>
            </a:extLst>
          </p:cNvPr>
          <p:cNvSpPr/>
          <p:nvPr/>
        </p:nvSpPr>
        <p:spPr>
          <a:xfrm>
            <a:off x="0" y="0"/>
            <a:ext cx="1863449" cy="4162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3F3DD-3C7F-4A6A-8974-CE05369453C5}"/>
              </a:ext>
            </a:extLst>
          </p:cNvPr>
          <p:cNvSpPr/>
          <p:nvPr/>
        </p:nvSpPr>
        <p:spPr>
          <a:xfrm>
            <a:off x="1863449" y="0"/>
            <a:ext cx="2590077" cy="4162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152D9A-A89D-4493-81A9-5E88AD33370F}"/>
              </a:ext>
            </a:extLst>
          </p:cNvPr>
          <p:cNvSpPr/>
          <p:nvPr/>
        </p:nvSpPr>
        <p:spPr>
          <a:xfrm>
            <a:off x="4460457" y="0"/>
            <a:ext cx="1305578" cy="4162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0EF812-C21A-4C2E-9499-C90D2EBDF823}"/>
              </a:ext>
            </a:extLst>
          </p:cNvPr>
          <p:cNvSpPr/>
          <p:nvPr/>
        </p:nvSpPr>
        <p:spPr>
          <a:xfrm>
            <a:off x="5755253" y="0"/>
            <a:ext cx="3197533" cy="4162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Calculation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4627B2-BCC3-445C-BB79-E8CD3C0D708F}"/>
              </a:ext>
            </a:extLst>
          </p:cNvPr>
          <p:cNvSpPr/>
          <p:nvPr/>
        </p:nvSpPr>
        <p:spPr>
          <a:xfrm>
            <a:off x="8952786" y="0"/>
            <a:ext cx="3239212" cy="4162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EFB3130-0435-4445-9A6B-F82433C25BDD}"/>
              </a:ext>
            </a:extLst>
          </p:cNvPr>
          <p:cNvSpPr/>
          <p:nvPr/>
        </p:nvSpPr>
        <p:spPr>
          <a:xfrm>
            <a:off x="1486897" y="3320044"/>
            <a:ext cx="706296" cy="353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91568C2-BEC9-402E-851C-F737EFFC92C1}"/>
              </a:ext>
            </a:extLst>
          </p:cNvPr>
          <p:cNvSpPr/>
          <p:nvPr/>
        </p:nvSpPr>
        <p:spPr>
          <a:xfrm>
            <a:off x="4079299" y="3252164"/>
            <a:ext cx="706296" cy="353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E40BDA9-A224-48EB-A306-A6AF0A426DD0}"/>
              </a:ext>
            </a:extLst>
          </p:cNvPr>
          <p:cNvSpPr/>
          <p:nvPr/>
        </p:nvSpPr>
        <p:spPr>
          <a:xfrm>
            <a:off x="5433966" y="3252164"/>
            <a:ext cx="706296" cy="353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7EABAC9-1864-4116-AF87-4AA48146424D}"/>
              </a:ext>
            </a:extLst>
          </p:cNvPr>
          <p:cNvSpPr/>
          <p:nvPr/>
        </p:nvSpPr>
        <p:spPr>
          <a:xfrm>
            <a:off x="8594114" y="3249361"/>
            <a:ext cx="706296" cy="353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AB49B1-C77A-4AC6-844E-E7146C5AFDCC}"/>
              </a:ext>
            </a:extLst>
          </p:cNvPr>
          <p:cNvSpPr txBox="1"/>
          <p:nvPr/>
        </p:nvSpPr>
        <p:spPr>
          <a:xfrm>
            <a:off x="1759287" y="798881"/>
            <a:ext cx="8673427" cy="1048945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cap="all" spc="200">
                <a:ln w="3175" cmpd="sng">
                  <a:noFill/>
                </a:ln>
                <a:latin typeface="+mj-lt"/>
                <a:ea typeface="+mj-ea"/>
                <a:cs typeface="+mj-cs"/>
              </a:rPr>
              <a:t>MOTIVATION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1ED7616-1CCA-401D-9686-12EFEB4288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974325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3606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35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37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6EFA5-EE36-40FA-AAAD-2EC447DC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4110"/>
            <a:ext cx="5936370" cy="3466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3131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1478D-46A1-4A2C-A0C3-9E8EFF79AB8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E5F1C-DAC5-4E0A-8C21-5648D51EBD45}"/>
              </a:ext>
            </a:extLst>
          </p:cNvPr>
          <p:cNvSpPr txBox="1"/>
          <p:nvPr/>
        </p:nvSpPr>
        <p:spPr>
          <a:xfrm>
            <a:off x="3273751" y="2291260"/>
            <a:ext cx="57764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Tweets Mined:</a:t>
            </a:r>
          </a:p>
          <a:p>
            <a:pPr algn="ctr"/>
            <a:r>
              <a:rPr lang="en-US" sz="3600" dirty="0"/>
              <a:t>84,388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Tweets Per Movie:</a:t>
            </a:r>
          </a:p>
          <a:p>
            <a:pPr algn="ctr"/>
            <a:r>
              <a:rPr lang="en-US" sz="3600" dirty="0"/>
              <a:t>2,219</a:t>
            </a:r>
          </a:p>
        </p:txBody>
      </p:sp>
    </p:spTree>
    <p:extLst>
      <p:ext uri="{BB962C8B-B14F-4D97-AF65-F5344CB8AC3E}">
        <p14:creationId xmlns:p14="http://schemas.microsoft.com/office/powerpoint/2010/main" val="1652895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1478D-46A1-4A2C-A0C3-9E8EFF79AB8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EF77D-9C38-4262-BD9A-FFE74B416808}"/>
              </a:ext>
            </a:extLst>
          </p:cNvPr>
          <p:cNvSpPr txBox="1"/>
          <p:nvPr/>
        </p:nvSpPr>
        <p:spPr>
          <a:xfrm>
            <a:off x="1309367" y="3036680"/>
            <a:ext cx="9221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Likes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2"/>
                </a:solidFill>
              </a:rPr>
              <a:t>Retweets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2"/>
                </a:solidFill>
              </a:rPr>
              <a:t>Follower Counts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are meaningful only when taken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 improved by setting minimum thresholds for all engagement scores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High follower count alone not significantly correlated with actual public sentiment</a:t>
            </a:r>
          </a:p>
          <a:p>
            <a:pPr algn="ctr"/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80FAB-C0FB-4607-A894-54CF36088D01}"/>
              </a:ext>
            </a:extLst>
          </p:cNvPr>
          <p:cNvSpPr txBox="1"/>
          <p:nvPr/>
        </p:nvSpPr>
        <p:spPr>
          <a:xfrm>
            <a:off x="1576139" y="1569988"/>
            <a:ext cx="9171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User Engagement Score Findings</a:t>
            </a:r>
          </a:p>
        </p:txBody>
      </p:sp>
    </p:spTree>
    <p:extLst>
      <p:ext uri="{BB962C8B-B14F-4D97-AF65-F5344CB8AC3E}">
        <p14:creationId xmlns:p14="http://schemas.microsoft.com/office/powerpoint/2010/main" val="1548640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1478D-46A1-4A2C-A0C3-9E8EFF79AB8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D01A9-7632-46C6-87A9-59902F4C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89" y="1388303"/>
            <a:ext cx="8409949" cy="4394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D37390-F851-4AB8-8CEF-B06DA58A05B9}"/>
              </a:ext>
            </a:extLst>
          </p:cNvPr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Predicting Rotten Tomatoes Audience Scores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359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1478D-46A1-4A2C-A0C3-9E8EFF79AB8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EF77D-9C38-4262-BD9A-FFE74B416808}"/>
              </a:ext>
            </a:extLst>
          </p:cNvPr>
          <p:cNvSpPr txBox="1"/>
          <p:nvPr/>
        </p:nvSpPr>
        <p:spPr>
          <a:xfrm>
            <a:off x="3652311" y="3687264"/>
            <a:ext cx="6024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Percent Error: 		</a:t>
            </a:r>
            <a:r>
              <a:rPr lang="en-US" sz="2000" b="1" dirty="0"/>
              <a:t>17.26802006938638</a:t>
            </a:r>
          </a:p>
          <a:p>
            <a:endParaRPr lang="en-US" sz="2000" dirty="0"/>
          </a:p>
          <a:p>
            <a:r>
              <a:rPr lang="en-US" sz="2000" dirty="0"/>
              <a:t>Mean Absolute Error: 	</a:t>
            </a:r>
            <a:r>
              <a:rPr lang="en-US" altLang="en-US" sz="2000" b="1" dirty="0"/>
              <a:t>14.625840433155009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80FAB-C0FB-4607-A894-54CF36088D01}"/>
              </a:ext>
            </a:extLst>
          </p:cNvPr>
          <p:cNvSpPr txBox="1"/>
          <p:nvPr/>
        </p:nvSpPr>
        <p:spPr>
          <a:xfrm>
            <a:off x="1576139" y="1569988"/>
            <a:ext cx="9171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PREDICTION ACCURACY</a:t>
            </a:r>
          </a:p>
        </p:txBody>
      </p:sp>
    </p:spTree>
    <p:extLst>
      <p:ext uri="{BB962C8B-B14F-4D97-AF65-F5344CB8AC3E}">
        <p14:creationId xmlns:p14="http://schemas.microsoft.com/office/powerpoint/2010/main" val="1279969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1478D-46A1-4A2C-A0C3-9E8EFF79AB8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OUTLIER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860BC-37AE-4CD7-B85F-663DA2B9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700" y="1600968"/>
            <a:ext cx="3329677" cy="2532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C6A59-9FA7-492B-AE6F-559ECBBAC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32" y="6071654"/>
            <a:ext cx="10522774" cy="2691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330FB3-69B4-4407-8802-1847F7EB4CCF}"/>
              </a:ext>
            </a:extLst>
          </p:cNvPr>
          <p:cNvCxnSpPr/>
          <p:nvPr/>
        </p:nvCxnSpPr>
        <p:spPr>
          <a:xfrm>
            <a:off x="556532" y="4975598"/>
            <a:ext cx="109018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CD1C80-C1FA-4145-9ED7-4DE1B3E53E52}"/>
              </a:ext>
            </a:extLst>
          </p:cNvPr>
          <p:cNvSpPr txBox="1"/>
          <p:nvPr/>
        </p:nvSpPr>
        <p:spPr>
          <a:xfrm>
            <a:off x="460352" y="5194019"/>
            <a:ext cx="3254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SentiwordNet</a:t>
            </a:r>
            <a:r>
              <a:rPr lang="en-US" sz="2800" dirty="0"/>
              <a:t> Entry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71CFB-9798-4CE8-8B3A-86327917C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52" y="2049031"/>
            <a:ext cx="5301155" cy="2047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B8ABE-420E-4B4E-8C36-0731EEA96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67" y="1600968"/>
            <a:ext cx="1996609" cy="30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45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1478D-46A1-4A2C-A0C3-9E8EFF79AB8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Moving Forward – Address Opinion Spamming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D1C80-C1FA-4145-9ED7-4DE1B3E53E52}"/>
              </a:ext>
            </a:extLst>
          </p:cNvPr>
          <p:cNvSpPr txBox="1"/>
          <p:nvPr/>
        </p:nvSpPr>
        <p:spPr>
          <a:xfrm>
            <a:off x="6603113" y="4560201"/>
            <a:ext cx="5032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Solutions</a:t>
            </a:r>
          </a:p>
          <a:p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Spam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Eliminate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Explore twitter </a:t>
            </a:r>
            <a:r>
              <a:rPr lang="en-US" sz="1600" dirty="0" err="1"/>
              <a:t>api</a:t>
            </a:r>
            <a:r>
              <a:rPr lang="en-US" sz="1600" dirty="0"/>
              <a:t> metrics to validate users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(but not verified accounts sadly)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4521B0-463D-4FD4-8E87-2782F258610D}"/>
              </a:ext>
            </a:extLst>
          </p:cNvPr>
          <p:cNvSpPr txBox="1"/>
          <p:nvPr/>
        </p:nvSpPr>
        <p:spPr>
          <a:xfrm>
            <a:off x="556532" y="4610651"/>
            <a:ext cx="5032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Some users are obviously bots!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We’re not interested in their opinions!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9799B3FD-7299-48AE-BA02-3BA347860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643656"/>
              </p:ext>
            </p:extLst>
          </p:nvPr>
        </p:nvGraphicFramePr>
        <p:xfrm>
          <a:off x="0" y="1386785"/>
          <a:ext cx="12192000" cy="2857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r:id="rId4" imgW="21345840" imgH="5333040" progId="">
                  <p:embed/>
                </p:oleObj>
              </mc:Choice>
              <mc:Fallback>
                <p:oleObj r:id="rId4" imgW="21345840" imgH="533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386785"/>
                        <a:ext cx="12192000" cy="2857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2407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94C553-04EF-4324-A19C-765BC1C05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" r="29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2E8F4267-8F09-4862-9D16-E1CB530D4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374" y="988990"/>
            <a:ext cx="6227626" cy="5869010"/>
          </a:xfrm>
          <a:custGeom>
            <a:avLst/>
            <a:gdLst>
              <a:gd name="connsiteX0" fmla="*/ 4279392 w 6227626"/>
              <a:gd name="connsiteY0" fmla="*/ 0 h 5869010"/>
              <a:gd name="connsiteX1" fmla="*/ 6087757 w 6227626"/>
              <a:gd name="connsiteY1" fmla="*/ 399734 h 5869010"/>
              <a:gd name="connsiteX2" fmla="*/ 6227626 w 6227626"/>
              <a:gd name="connsiteY2" fmla="*/ 470299 h 5869010"/>
              <a:gd name="connsiteX3" fmla="*/ 6227626 w 6227626"/>
              <a:gd name="connsiteY3" fmla="*/ 5869010 h 5869010"/>
              <a:gd name="connsiteX4" fmla="*/ 305640 w 6227626"/>
              <a:gd name="connsiteY4" fmla="*/ 5869010 h 5869010"/>
              <a:gd name="connsiteX5" fmla="*/ 296834 w 6227626"/>
              <a:gd name="connsiteY5" fmla="*/ 5848538 h 5869010"/>
              <a:gd name="connsiteX6" fmla="*/ 0 w 6227626"/>
              <a:gd name="connsiteY6" fmla="*/ 4279392 h 5869010"/>
              <a:gd name="connsiteX7" fmla="*/ 4279392 w 6227626"/>
              <a:gd name="connsiteY7" fmla="*/ 0 h 586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7626" h="5869010">
                <a:moveTo>
                  <a:pt x="4279392" y="0"/>
                </a:moveTo>
                <a:cubicBezTo>
                  <a:pt x="4925646" y="0"/>
                  <a:pt x="5538441" y="143252"/>
                  <a:pt x="6087757" y="399734"/>
                </a:cubicBezTo>
                <a:lnTo>
                  <a:pt x="6227626" y="470299"/>
                </a:lnTo>
                <a:lnTo>
                  <a:pt x="6227626" y="5869010"/>
                </a:lnTo>
                <a:lnTo>
                  <a:pt x="305640" y="5869010"/>
                </a:lnTo>
                <a:lnTo>
                  <a:pt x="296834" y="5848538"/>
                </a:lnTo>
                <a:cubicBezTo>
                  <a:pt x="105247" y="5362675"/>
                  <a:pt x="0" y="4833324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8E74D013-6AA3-44E4-A5DD-EEC216898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8968" y="1153582"/>
            <a:ext cx="6063033" cy="5704418"/>
          </a:xfrm>
          <a:custGeom>
            <a:avLst/>
            <a:gdLst>
              <a:gd name="connsiteX0" fmla="*/ 4114799 w 6063033"/>
              <a:gd name="connsiteY0" fmla="*/ 0 h 5704418"/>
              <a:gd name="connsiteX1" fmla="*/ 6010208 w 6063033"/>
              <a:gd name="connsiteY1" fmla="*/ 461583 h 5704418"/>
              <a:gd name="connsiteX2" fmla="*/ 6063033 w 6063033"/>
              <a:gd name="connsiteY2" fmla="*/ 491321 h 5704418"/>
              <a:gd name="connsiteX3" fmla="*/ 6063033 w 6063033"/>
              <a:gd name="connsiteY3" fmla="*/ 5704418 h 5704418"/>
              <a:gd name="connsiteX4" fmla="*/ 320183 w 6063033"/>
              <a:gd name="connsiteY4" fmla="*/ 5704418 h 5704418"/>
              <a:gd name="connsiteX5" fmla="*/ 285416 w 6063033"/>
              <a:gd name="connsiteY5" fmla="*/ 5623594 h 5704418"/>
              <a:gd name="connsiteX6" fmla="*/ 0 w 6063033"/>
              <a:gd name="connsiteY6" fmla="*/ 4114800 h 5704418"/>
              <a:gd name="connsiteX7" fmla="*/ 4114799 w 6063033"/>
              <a:gd name="connsiteY7" fmla="*/ 0 h 570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63033" h="5704418">
                <a:moveTo>
                  <a:pt x="4114799" y="0"/>
                </a:moveTo>
                <a:cubicBezTo>
                  <a:pt x="4798337" y="0"/>
                  <a:pt x="5442947" y="166668"/>
                  <a:pt x="6010208" y="461583"/>
                </a:cubicBezTo>
                <a:lnTo>
                  <a:pt x="6063033" y="491321"/>
                </a:lnTo>
                <a:lnTo>
                  <a:pt x="6063033" y="5704418"/>
                </a:lnTo>
                <a:lnTo>
                  <a:pt x="320183" y="5704418"/>
                </a:lnTo>
                <a:lnTo>
                  <a:pt x="285416" y="5623594"/>
                </a:lnTo>
                <a:cubicBezTo>
                  <a:pt x="101198" y="5156418"/>
                  <a:pt x="0" y="4647427"/>
                  <a:pt x="0" y="4114800"/>
                </a:cubicBezTo>
                <a:cubicBezTo>
                  <a:pt x="0" y="1842259"/>
                  <a:pt x="1842258" y="0"/>
                  <a:pt x="4114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8EC24-85A3-344C-A249-8DDD89A2E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280" y="2887580"/>
            <a:ext cx="4996329" cy="2038998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Thank you!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8E8F7-12C0-2043-84DF-4F24DFCCE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4280" y="5040569"/>
            <a:ext cx="4996328" cy="599315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7057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AB49B1-C77A-4AC6-844E-E7146C5AFDCC}"/>
              </a:ext>
            </a:extLst>
          </p:cNvPr>
          <p:cNvSpPr txBox="1"/>
          <p:nvPr/>
        </p:nvSpPr>
        <p:spPr>
          <a:xfrm>
            <a:off x="889000" y="1628324"/>
            <a:ext cx="10398125" cy="555625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 fontScale="5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spc="2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Develop AN ALGORITHM that accurately predicts public sentiment</a:t>
            </a:r>
            <a:endParaRPr lang="en-US" sz="4000" kern="1200" cap="all" spc="2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1ED7616-1CCA-401D-9686-12EFEB4288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3071093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E69400B2-3C50-4E6C-81A9-5CD31C86C668}"/>
              </a:ext>
            </a:extLst>
          </p:cNvPr>
          <p:cNvSpPr txBox="1"/>
          <p:nvPr/>
        </p:nvSpPr>
        <p:spPr>
          <a:xfrm>
            <a:off x="1838326" y="929391"/>
            <a:ext cx="8565814" cy="640586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cap="all" spc="2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085212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F8692-DF08-FF4A-8BF3-1A3439F35BC6}"/>
              </a:ext>
            </a:extLst>
          </p:cNvPr>
          <p:cNvSpPr txBox="1"/>
          <p:nvPr/>
        </p:nvSpPr>
        <p:spPr>
          <a:xfrm>
            <a:off x="804673" y="1445494"/>
            <a:ext cx="3616856" cy="4376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Sentiment: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measure of subjective opinion derived from text.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8417A-5AB3-C348-92C4-70EDD028274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Project Components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Data mined using twitter’s API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Sentiment Analysis conducted using</a:t>
            </a:r>
          </a:p>
          <a:p>
            <a:pPr lvl="4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Natural Language Toolkit</a:t>
            </a:r>
          </a:p>
          <a:p>
            <a:pPr lvl="4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chemeClr val="bg1"/>
                </a:solidFill>
              </a:rPr>
              <a:t>SentiwordNet</a:t>
            </a:r>
            <a:r>
              <a:rPr lang="en-US" sz="2200" b="1" dirty="0">
                <a:solidFill>
                  <a:schemeClr val="bg1"/>
                </a:solidFill>
              </a:rPr>
              <a:t> lexicon</a:t>
            </a:r>
          </a:p>
        </p:txBody>
      </p:sp>
    </p:spTree>
    <p:extLst>
      <p:ext uri="{BB962C8B-B14F-4D97-AF65-F5344CB8AC3E}">
        <p14:creationId xmlns:p14="http://schemas.microsoft.com/office/powerpoint/2010/main" val="1865234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4714-60A5-43FE-95E8-4C77DF80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Evolution of Project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0F56F-68DC-4C9C-B201-CE0E34E42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008993"/>
            <a:ext cx="5570483" cy="486145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Migrated from using map reduce for sentiment analysis</a:t>
            </a: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Now using Python</a:t>
            </a:r>
          </a:p>
          <a:p>
            <a:pPr lvl="1"/>
            <a:r>
              <a:rPr lang="en-US" sz="1800" dirty="0"/>
              <a:t>Pandas </a:t>
            </a:r>
            <a:r>
              <a:rPr lang="en-US" sz="1800" dirty="0" err="1"/>
              <a:t>Dataframes</a:t>
            </a:r>
            <a:endParaRPr lang="en-US" sz="1800" dirty="0"/>
          </a:p>
          <a:p>
            <a:pPr lvl="1"/>
            <a:r>
              <a:rPr lang="en-US" sz="1800" dirty="0"/>
              <a:t>Natural Language Toolkit</a:t>
            </a:r>
          </a:p>
          <a:p>
            <a:pPr lvl="1"/>
            <a:r>
              <a:rPr lang="en-US" sz="1800" dirty="0" err="1"/>
              <a:t>SentiwordNet</a:t>
            </a:r>
            <a:r>
              <a:rPr lang="en-US" sz="1800" dirty="0"/>
              <a:t> Lexicon</a:t>
            </a:r>
          </a:p>
        </p:txBody>
      </p:sp>
    </p:spTree>
    <p:extLst>
      <p:ext uri="{BB962C8B-B14F-4D97-AF65-F5344CB8AC3E}">
        <p14:creationId xmlns:p14="http://schemas.microsoft.com/office/powerpoint/2010/main" val="238655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4714-60A5-43FE-95E8-4C77DF80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Evolution of Project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0F56F-68DC-4C9C-B201-CE0E34E42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Switch from sentiment analysis of new releases.</a:t>
            </a:r>
          </a:p>
          <a:p>
            <a:pPr marL="0" indent="0">
              <a:buNone/>
            </a:pP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r>
              <a:rPr lang="en-US" sz="2000" dirty="0"/>
              <a:t>Now focused of top STREAMING movies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56683-5FA8-4A4E-91C4-76D410B2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538" y="2656478"/>
            <a:ext cx="5715296" cy="15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55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35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37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6EFA5-EE36-40FA-AAAD-2EC447DC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4110"/>
            <a:ext cx="5936370" cy="3466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293234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4FB2F3E-259B-4650-B258-F09745BAA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4C5BAC-71DF-48C0-AB51-699516D3B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742FA10-28D2-4023-A08B-427E93706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BC497CE0-1368-4C66-923F-CA97C35ED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F96D638D-D7BB-43E9-BC7A-6FBBDB507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207DB018-8F92-42DF-A1CA-065C774E6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BB2A6006-A798-4927-B799-42A45D5B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F6DB3F4-548A-4D02-A6CC-D5275E6C8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D9F4A59-DDA2-427E-802B-9056AD99C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BF086A79-DD15-4D5E-A197-9ADE0ACF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CCB86A9C-D602-4645-AF2E-7BADDF1E9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1C6649F-C4FA-423E-A09A-1B286FAE2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F00891A4-E0CB-4F23-AD2A-4A210875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688C71A-541C-4CD1-9821-92958FFC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B5F5BDE4-42C0-4408-B6A9-B35D037F1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B215F5C9-B825-47D1-8E5B-AE5BE61A4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8FDD346A-E62F-4D05-B776-13CE8F35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C1037E36-F1A3-4462-A9C6-C94A78146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0D539D8-C2C4-45F9-9778-440E8624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B003199-95C6-4E08-9D5D-E53DAF421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A2507B4-2AA4-44A1-93B1-D65EC73AF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F5FDEC1-85FE-5441-A3D8-04217335A8D3}"/>
              </a:ext>
            </a:extLst>
          </p:cNvPr>
          <p:cNvSpPr txBox="1"/>
          <p:nvPr/>
        </p:nvSpPr>
        <p:spPr>
          <a:xfrm>
            <a:off x="1222988" y="469438"/>
            <a:ext cx="8238744" cy="31181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Mining: 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Twitter API to search for tweets about new films.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Library: 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Twitter4J: unofficial Java library for the twitter API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3CB2632-0822-4E49-A707-FA1B8A4D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4E7BC14-1A66-4F93-A6C3-17A67A04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26" y="3173498"/>
            <a:ext cx="3020635" cy="31421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D8F3661-B289-4972-BA94-A679CD8ABA13}"/>
              </a:ext>
            </a:extLst>
          </p:cNvPr>
          <p:cNvSpPr txBox="1"/>
          <p:nvPr/>
        </p:nvSpPr>
        <p:spPr>
          <a:xfrm>
            <a:off x="216707" y="3143856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data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E381ADA-71E2-4A4C-9262-FD3059950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5" y="3230146"/>
            <a:ext cx="3452530" cy="29698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B1ABA-9CC1-436A-BE64-C652ACE23663}"/>
              </a:ext>
            </a:extLst>
          </p:cNvPr>
          <p:cNvSpPr txBox="1"/>
          <p:nvPr/>
        </p:nvSpPr>
        <p:spPr>
          <a:xfrm>
            <a:off x="6386665" y="320151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Tweet data</a:t>
            </a:r>
          </a:p>
        </p:txBody>
      </p:sp>
    </p:spTree>
    <p:extLst>
      <p:ext uri="{BB962C8B-B14F-4D97-AF65-F5344CB8AC3E}">
        <p14:creationId xmlns:p14="http://schemas.microsoft.com/office/powerpoint/2010/main" val="347407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21E2-A90A-4753-99DD-8E1C725E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14" y="562395"/>
            <a:ext cx="6941695" cy="6017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Methodology – Data mining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7E721-FD40-40E8-B632-15A4C48F2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342" y="863266"/>
            <a:ext cx="4038950" cy="52963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2483543-BBBC-4DC0-90B2-5E1382FBD358}"/>
              </a:ext>
            </a:extLst>
          </p:cNvPr>
          <p:cNvSpPr/>
          <p:nvPr/>
        </p:nvSpPr>
        <p:spPr>
          <a:xfrm>
            <a:off x="6096000" y="3176041"/>
            <a:ext cx="1054308" cy="505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9E24C-BC0F-4C34-8974-F629712C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38" y="1899675"/>
            <a:ext cx="5014395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4913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D41"/>
      </a:dk2>
      <a:lt2>
        <a:srgbClr val="EBEAE6"/>
      </a:lt2>
      <a:accent1>
        <a:srgbClr val="3C63D4"/>
      </a:accent1>
      <a:accent2>
        <a:srgbClr val="2A90C2"/>
      </a:accent2>
      <a:accent3>
        <a:srgbClr val="33B5AA"/>
      </a:accent3>
      <a:accent4>
        <a:srgbClr val="29BA71"/>
      </a:accent4>
      <a:accent5>
        <a:srgbClr val="35BB40"/>
      </a:accent5>
      <a:accent6>
        <a:srgbClr val="58B728"/>
      </a:accent6>
      <a:hlink>
        <a:srgbClr val="31944A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</TotalTime>
  <Words>565</Words>
  <Application>Microsoft Office PowerPoint</Application>
  <PresentationFormat>Widescreen</PresentationFormat>
  <Paragraphs>153</Paragraphs>
  <Slides>27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Elephant</vt:lpstr>
      <vt:lpstr>Fira Code</vt:lpstr>
      <vt:lpstr>BrushVTI</vt:lpstr>
      <vt:lpstr>Office Theme</vt:lpstr>
      <vt:lpstr>Sentiment Analysis</vt:lpstr>
      <vt:lpstr>PowerPoint Presentation</vt:lpstr>
      <vt:lpstr>PowerPoint Presentation</vt:lpstr>
      <vt:lpstr>PowerPoint Presentation</vt:lpstr>
      <vt:lpstr>Evolution of Project</vt:lpstr>
      <vt:lpstr>Evolution of Project</vt:lpstr>
      <vt:lpstr>Methodology</vt:lpstr>
      <vt:lpstr>PowerPoint Presentation</vt:lpstr>
      <vt:lpstr>Methodology – Data mining</vt:lpstr>
      <vt:lpstr>PowerPoint Presentation</vt:lpstr>
      <vt:lpstr>Data mining strategy</vt:lpstr>
      <vt:lpstr>Data mining strategy</vt:lpstr>
      <vt:lpstr>Data mining strategy</vt:lpstr>
      <vt:lpstr>Data mining strategy</vt:lpstr>
      <vt:lpstr>Data mining strategy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daniel murphy</dc:creator>
  <cp:lastModifiedBy>daniel murphy</cp:lastModifiedBy>
  <cp:revision>21</cp:revision>
  <dcterms:created xsi:type="dcterms:W3CDTF">2020-04-21T14:27:14Z</dcterms:created>
  <dcterms:modified xsi:type="dcterms:W3CDTF">2020-05-10T21:11:07Z</dcterms:modified>
</cp:coreProperties>
</file>